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322" r:id="rId2"/>
    <p:sldId id="259" r:id="rId3"/>
    <p:sldId id="332" r:id="rId4"/>
    <p:sldId id="334" r:id="rId5"/>
    <p:sldId id="335" r:id="rId6"/>
    <p:sldId id="337" r:id="rId7"/>
    <p:sldId id="336" r:id="rId8"/>
    <p:sldId id="323" r:id="rId9"/>
    <p:sldId id="328" r:id="rId10"/>
    <p:sldId id="325" r:id="rId11"/>
    <p:sldId id="339" r:id="rId12"/>
    <p:sldId id="327" r:id="rId13"/>
    <p:sldId id="338" r:id="rId14"/>
    <p:sldId id="297" r:id="rId15"/>
  </p:sldIdLst>
  <p:sldSz cx="12190413" cy="6859588"/>
  <p:notesSz cx="6858000" cy="9144000"/>
  <p:embeddedFontLst>
    <p:embeddedFont>
      <p:font typeface="굴림체" panose="020B0609000101010101" pitchFamily="49" charset="-127"/>
      <p:regular r:id="rId18"/>
    </p:embeddedFont>
    <p:embeddedFont>
      <p:font typeface="맑은 고딕" panose="020B0503020000020004" pitchFamily="34" charset="-127"/>
      <p:regular r:id="rId19"/>
      <p:bold r:id="rId20"/>
    </p:embeddedFont>
    <p:embeddedFont>
      <p:font typeface="Amasis MT Pro Medium" panose="02040604050005020304" pitchFamily="18" charset="0"/>
      <p:regular r:id="rId21"/>
      <p:italic r:id="rId22"/>
    </p:embeddedFon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Calibri Light" panose="020F0302020204030204" pitchFamily="34" charset="0"/>
      <p:regular r:id="rId27"/>
      <p:italic r:id="rId28"/>
    </p:embeddedFont>
    <p:embeddedFont>
      <p:font typeface="Noto Sans" panose="020B0502040504020204" pitchFamily="34" charset="0"/>
      <p:regular r:id="rId29"/>
      <p:bold r:id="rId30"/>
      <p:italic r:id="rId31"/>
      <p:boldItalic r:id="rId32"/>
    </p:embeddedFont>
  </p:embeddedFontLst>
  <p:defaultTextStyle>
    <a:defPPr>
      <a:defRPr lang="ko-KR"/>
    </a:defPPr>
    <a:lvl1pPr marL="0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1pPr>
    <a:lvl2pPr marL="497845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2pPr>
    <a:lvl3pPr marL="995690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3pPr>
    <a:lvl4pPr marL="1493535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4pPr>
    <a:lvl5pPr marL="1991380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5pPr>
    <a:lvl6pPr marL="2489225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6pPr>
    <a:lvl7pPr marL="2987070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7pPr>
    <a:lvl8pPr marL="3484916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8pPr>
    <a:lvl9pPr marL="3982761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2161">
          <p15:clr>
            <a:srgbClr val="A4A3A4"/>
          </p15:clr>
        </p15:guide>
        <p15:guide id="4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D5B5"/>
    <a:srgbClr val="7C3B06"/>
    <a:srgbClr val="BA8E67"/>
    <a:srgbClr val="E6E6E6"/>
    <a:srgbClr val="385D8A"/>
    <a:srgbClr val="35312B"/>
    <a:srgbClr val="302F2D"/>
    <a:srgbClr val="FE3B06"/>
    <a:srgbClr val="025B2E"/>
    <a:srgbClr val="FCDB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637" autoAdjust="0"/>
    <p:restoredTop sz="92569" autoAdjust="0"/>
  </p:normalViewPr>
  <p:slideViewPr>
    <p:cSldViewPr>
      <p:cViewPr varScale="1">
        <p:scale>
          <a:sx n="79" d="100"/>
          <a:sy n="79" d="100"/>
        </p:scale>
        <p:origin x="413" y="72"/>
      </p:cViewPr>
      <p:guideLst>
        <p:guide orient="horz" pos="2160"/>
        <p:guide pos="2880"/>
        <p:guide orient="horz" pos="2161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70" d="100"/>
          <a:sy n="70" d="100"/>
        </p:scale>
        <p:origin x="3048" y="67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5" Type="http://schemas.openxmlformats.org/officeDocument/2006/relationships/font" Target="fonts/font8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font" Target="fonts/font1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CCFBE2-2B8D-499C-81C9-2CD5B3EB8E93}" type="datetimeFigureOut">
              <a:rPr lang="ko-KR" altLang="en-US" smtClean="0"/>
              <a:pPr/>
              <a:t>2022-06-03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54DD7E-3179-445A-81DB-781C4554AFF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95366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545AC5-813F-4ED1-B011-8EA17CB93331}" type="datetimeFigureOut">
              <a:rPr lang="ko-KR" altLang="en-US" smtClean="0"/>
              <a:pPr/>
              <a:t>2022-06-03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504B90-27FD-422C-8CC6-2AADAD122D0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7072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1pPr>
    <a:lvl2pPr marL="497845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2pPr>
    <a:lvl3pPr marL="995690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3pPr>
    <a:lvl4pPr marL="1493535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4pPr>
    <a:lvl5pPr marL="1991380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5pPr>
    <a:lvl6pPr marL="2489225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2987070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484916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3982761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391061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https://www.ncbi.nlm.nih.gov/pmc/articles/PMC4997286/</a:t>
            </a:r>
          </a:p>
          <a:p>
            <a:endParaRPr lang="en-US" dirty="0"/>
          </a:p>
          <a:p>
            <a:r>
              <a:rPr lang="en-US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Loftfield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Erikka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et al. "Coffee drinking is widespread in the United States, but usual intake varies by key demographic and lifestyle factors." </a:t>
            </a:r>
            <a:r>
              <a:rPr lang="en-US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The Journal of nutrition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146.9 (2016): 1762-1768.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4454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9569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1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맑은 고딕" pitchFamily="50" charset="-127"/>
              </a:rPr>
              <a:t>A portion of a </a:t>
            </a:r>
            <a:r>
              <a:rPr lang="en-US" altLang="en-US" sz="1400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맑은 고딕" pitchFamily="50" charset="-127"/>
              </a:rPr>
              <a:t>pairplot</a:t>
            </a:r>
            <a:r>
              <a:rPr lang="en-US" altLang="en-US" sz="14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맑은 고딕" pitchFamily="50" charset="-127"/>
              </a:rPr>
              <a:t> exploring the relationships between variables can be seen on the right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02628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97801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data set is supposed to be made to be unbiased for these features.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19645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8206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9569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sz="1400" dirty="0"/>
              <a:t>We did not apply a polynomial regression because our predictors          consist entirely of 0s and 1s.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99981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0"/>
            <a:ext cx="12190413" cy="6857107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2022-06-03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5" name="제목 1"/>
          <p:cNvSpPr>
            <a:spLocks noGrp="1"/>
          </p:cNvSpPr>
          <p:nvPr>
            <p:ph type="ctrTitle" hasCustomPrompt="1"/>
          </p:nvPr>
        </p:nvSpPr>
        <p:spPr>
          <a:xfrm>
            <a:off x="4609625" y="1158250"/>
            <a:ext cx="6831461" cy="2271543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9569" tIns="49785" rIns="99569" bIns="49785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r" defTabSz="99569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800" kern="1200" baseline="0" dirty="0">
                <a:solidFill>
                  <a:srgbClr val="BA8E67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제목을</a:t>
            </a:r>
            <a:r>
              <a:rPr lang="en-US" altLang="ko-KR" dirty="0"/>
              <a:t> </a:t>
            </a:r>
            <a:r>
              <a:rPr lang="ko-KR" altLang="en-US" dirty="0"/>
              <a:t>입력하시오</a:t>
            </a:r>
          </a:p>
        </p:txBody>
      </p:sp>
      <p:sp>
        <p:nvSpPr>
          <p:cNvPr id="14" name="부제목 2"/>
          <p:cNvSpPr>
            <a:spLocks noGrp="1"/>
          </p:cNvSpPr>
          <p:nvPr>
            <p:ph type="subTitle" idx="1"/>
          </p:nvPr>
        </p:nvSpPr>
        <p:spPr>
          <a:xfrm>
            <a:off x="5321100" y="3213770"/>
            <a:ext cx="6119986" cy="880036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9569" tIns="49785" rIns="99569" bIns="49785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r" defTabSz="99569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12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  <a:lvl2pPr marL="4978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956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4935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9913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4892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9870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4849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9827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ko-KR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0"/>
            <a:ext cx="12190413" cy="6857107"/>
          </a:xfrm>
          <a:prstGeom prst="rect">
            <a:avLst/>
          </a:prstGeom>
        </p:spPr>
      </p:pic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2022-06-03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0"/>
            <a:ext cx="12190413" cy="6857107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2022-06-03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0"/>
            <a:ext cx="12190413" cy="6857107"/>
          </a:xfrm>
          <a:prstGeom prst="rect">
            <a:avLst/>
          </a:prstGeom>
        </p:spPr>
      </p:pic>
      <p:sp>
        <p:nvSpPr>
          <p:cNvPr id="15" name="내용 개체 틀 2"/>
          <p:cNvSpPr>
            <a:spLocks noGrp="1"/>
          </p:cNvSpPr>
          <p:nvPr>
            <p:ph idx="1" hasCustomPrompt="1"/>
          </p:nvPr>
        </p:nvSpPr>
        <p:spPr>
          <a:xfrm>
            <a:off x="609521" y="1485579"/>
            <a:ext cx="10971372" cy="4824535"/>
          </a:xfrm>
        </p:spPr>
        <p:txBody>
          <a:bodyPr>
            <a:normAutofit/>
          </a:bodyPr>
          <a:lstStyle>
            <a:lvl1pPr algn="l">
              <a:buNone/>
              <a:defRPr sz="2000" i="1" baseline="0">
                <a:solidFill>
                  <a:schemeClr val="tx1"/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2pPr>
            <a:lvl3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3pPr>
            <a:lvl4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4pPr>
            <a:lvl5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5pPr>
          </a:lstStyle>
          <a:p>
            <a:pPr lvl="0"/>
            <a:r>
              <a:rPr lang="en-US" altLang="ko-KR" dirty="0"/>
              <a:t>Replaced with your own text</a:t>
            </a:r>
            <a:endParaRPr lang="ko-KR" altLang="en-US" dirty="0"/>
          </a:p>
        </p:txBody>
      </p:sp>
      <p:sp>
        <p:nvSpPr>
          <p:cNvPr id="14" name="제목 1"/>
          <p:cNvSpPr>
            <a:spLocks noGrp="1"/>
          </p:cNvSpPr>
          <p:nvPr>
            <p:ph type="title"/>
          </p:nvPr>
        </p:nvSpPr>
        <p:spPr>
          <a:xfrm>
            <a:off x="609520" y="326785"/>
            <a:ext cx="10971373" cy="798753"/>
          </a:xfrm>
        </p:spPr>
        <p:txBody>
          <a:bodyPr vert="horz" lIns="99569" tIns="49785" rIns="99569" bIns="49785" rtlCol="0" anchor="ctr">
            <a:normAutofit/>
          </a:bodyPr>
          <a:lstStyle>
            <a:lvl1pPr algn="l" defTabSz="99569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rgbClr val="35312B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2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521" y="6502342"/>
            <a:ext cx="2844430" cy="22069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2022-06-03</a:t>
            </a:fld>
            <a:endParaRPr lang="ko-KR" altLang="en-US"/>
          </a:p>
        </p:txBody>
      </p:sp>
      <p:sp>
        <p:nvSpPr>
          <p:cNvPr id="13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5059" y="6502342"/>
            <a:ext cx="3860297" cy="22069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1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6463" y="6502342"/>
            <a:ext cx="2844430" cy="22069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0"/>
            <a:ext cx="12190413" cy="6857107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521" y="6502342"/>
            <a:ext cx="2844430" cy="22069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2022-06-03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5059" y="6502342"/>
            <a:ext cx="3860297" cy="22069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6463" y="6502342"/>
            <a:ext cx="2844430" cy="22069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609521" y="326785"/>
            <a:ext cx="10971372" cy="798753"/>
          </a:xfrm>
        </p:spPr>
        <p:txBody>
          <a:bodyPr vert="horz" lIns="99569" tIns="49785" rIns="99569" bIns="49785" rtlCol="0" anchor="ctr">
            <a:normAutofit/>
          </a:bodyPr>
          <a:lstStyle>
            <a:lvl1pPr algn="l" defTabSz="99569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rgbClr val="35312B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6" name="내용 개체 틀 2"/>
          <p:cNvSpPr>
            <a:spLocks noGrp="1"/>
          </p:cNvSpPr>
          <p:nvPr>
            <p:ph idx="1" hasCustomPrompt="1"/>
          </p:nvPr>
        </p:nvSpPr>
        <p:spPr>
          <a:xfrm>
            <a:off x="609521" y="1485578"/>
            <a:ext cx="10971372" cy="4824535"/>
          </a:xfrm>
        </p:spPr>
        <p:txBody>
          <a:bodyPr>
            <a:normAutofit/>
          </a:bodyPr>
          <a:lstStyle>
            <a:lvl1pPr algn="l">
              <a:buNone/>
              <a:defRPr sz="2000" i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2pPr>
            <a:lvl3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3pPr>
            <a:lvl4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4pPr>
            <a:lvl5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5pPr>
          </a:lstStyle>
          <a:p>
            <a:pPr lvl="0"/>
            <a:r>
              <a:rPr lang="en-US" altLang="ko-KR" dirty="0"/>
              <a:t>Replaced with your own text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1240"/>
            <a:ext cx="12190413" cy="6857107"/>
          </a:xfrm>
          <a:prstGeom prst="rect">
            <a:avLst/>
          </a:prstGeom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2022-06-03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8" name="제목 1"/>
          <p:cNvSpPr>
            <a:spLocks noGrp="1"/>
          </p:cNvSpPr>
          <p:nvPr>
            <p:ph type="ctrTitle"/>
          </p:nvPr>
        </p:nvSpPr>
        <p:spPr>
          <a:xfrm>
            <a:off x="982639" y="1799898"/>
            <a:ext cx="6192688" cy="2566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9569" tIns="49785" rIns="99569" bIns="49785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9569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7200" kern="1200" baseline="0" dirty="0">
                <a:solidFill>
                  <a:srgbClr val="BA8E67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endParaRPr lang="ko-KR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521" y="19030"/>
            <a:ext cx="10971372" cy="797093"/>
          </a:xfrm>
          <a:prstGeom prst="rect">
            <a:avLst/>
          </a:prstGeom>
        </p:spPr>
        <p:txBody>
          <a:bodyPr vert="horz" lIns="99569" tIns="49785" rIns="99569" bIns="49785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521" y="1062267"/>
            <a:ext cx="10971372" cy="5287636"/>
          </a:xfrm>
          <a:prstGeom prst="rect">
            <a:avLst/>
          </a:prstGeom>
        </p:spPr>
        <p:txBody>
          <a:bodyPr vert="horz" lIns="99569" tIns="49785" rIns="99569" bIns="49785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521" y="6430887"/>
            <a:ext cx="2844430" cy="29214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lvl1pPr algn="l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2022-06-03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059" y="6430887"/>
            <a:ext cx="3860297" cy="29214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lvl1pPr algn="ct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6463" y="6430887"/>
            <a:ext cx="2844430" cy="29214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lvl1pPr algn="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1" r:id="rId3"/>
    <p:sldLayoutId id="2147483656" r:id="rId4"/>
    <p:sldLayoutId id="2147483650" r:id="rId5"/>
    <p:sldLayoutId id="2147483657" r:id="rId6"/>
  </p:sldLayoutIdLst>
  <p:txStyles>
    <p:titleStyle>
      <a:lvl1pPr algn="l" defTabSz="995690" rtl="0" eaLnBrk="1" latinLnBrk="1" hangingPunct="1">
        <a:spcBef>
          <a:spcPct val="0"/>
        </a:spcBef>
        <a:buNone/>
        <a:defRPr lang="ko-KR" altLang="en-US" sz="3800" kern="1200">
          <a:solidFill>
            <a:sysClr val="windowText" lastClr="000000"/>
          </a:solidFill>
          <a:latin typeface="맑은 고딕" pitchFamily="50" charset="-127"/>
          <a:ea typeface="맑은 고딕" pitchFamily="50" charset="-127"/>
          <a:cs typeface="+mj-cs"/>
        </a:defRPr>
      </a:lvl1pPr>
    </p:titleStyle>
    <p:bodyStyle>
      <a:lvl1pPr marL="373384" indent="-373384" algn="l" defTabSz="995690" rtl="0" eaLnBrk="1" latinLnBrk="1" hangingPunct="1">
        <a:spcBef>
          <a:spcPct val="20000"/>
        </a:spcBef>
        <a:buFont typeface="Arial" pitchFamily="34" charset="0"/>
        <a:buChar char="•"/>
        <a:defRPr lang="ko-KR" altLang="en-US" sz="27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808998" indent="-311153" algn="l" defTabSz="995690" rtl="0" eaLnBrk="1" latinLnBrk="1" hangingPunct="1">
        <a:spcBef>
          <a:spcPct val="20000"/>
        </a:spcBef>
        <a:buFont typeface="Arial" pitchFamily="34" charset="0"/>
        <a:buChar char="–"/>
        <a:defRPr lang="ko-KR" altLang="en-US" sz="20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2pPr>
      <a:lvl3pPr marL="1244613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lang="ko-KR" altLang="en-US" sz="20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3pPr>
      <a:lvl4pPr marL="1742458" indent="-248923" algn="l" defTabSz="995690" rtl="0" eaLnBrk="1" latinLnBrk="1" hangingPunct="1">
        <a:spcBef>
          <a:spcPct val="20000"/>
        </a:spcBef>
        <a:buFont typeface="Arial" pitchFamily="34" charset="0"/>
        <a:buChar char="–"/>
        <a:defRPr lang="ko-KR" altLang="en-US" sz="20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4pPr>
      <a:lvl5pPr marL="2240303" indent="-248923" algn="l" defTabSz="995690" rtl="0" eaLnBrk="1" latinLnBrk="1" hangingPunct="1">
        <a:spcBef>
          <a:spcPct val="20000"/>
        </a:spcBef>
        <a:buFont typeface="Arial" pitchFamily="34" charset="0"/>
        <a:buChar char="»"/>
        <a:defRPr lang="ko-KR" altLang="en-US" sz="20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5pPr>
      <a:lvl6pPr marL="2738148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235993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733838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231683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97845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95690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493535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991380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489225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87070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84916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82761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adisonc27/Team-Dragonfly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87B21CA-96A5-56C3-C3F8-9B2F1ED1EF25}"/>
              </a:ext>
            </a:extLst>
          </p:cNvPr>
          <p:cNvSpPr/>
          <p:nvPr/>
        </p:nvSpPr>
        <p:spPr>
          <a:xfrm>
            <a:off x="6976901" y="4716830"/>
            <a:ext cx="4869881" cy="435345"/>
          </a:xfrm>
          <a:prstGeom prst="roundRect">
            <a:avLst/>
          </a:prstGeom>
          <a:solidFill>
            <a:srgbClr val="BA8E67">
              <a:alpha val="80000"/>
            </a:srgbClr>
          </a:solidFill>
          <a:ln>
            <a:solidFill>
              <a:srgbClr val="E6E6E6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5075992" y="1125538"/>
            <a:ext cx="6770790" cy="1059780"/>
          </a:xfrm>
        </p:spPr>
        <p:txBody>
          <a:bodyPr/>
          <a:lstStyle/>
          <a:p>
            <a:r>
              <a:rPr lang="en-US" altLang="ko-KR" sz="6600" b="1" dirty="0">
                <a:solidFill>
                  <a:schemeClr val="bg1"/>
                </a:solidFill>
                <a:latin typeface="Amasis MT Pro Medium" panose="02040604050005020304" pitchFamily="18" charset="0"/>
                <a:ea typeface="+mj-ea"/>
              </a:rPr>
              <a:t>One-Hot Coffee</a:t>
            </a:r>
            <a:endParaRPr lang="ko-KR" altLang="en-US" sz="6600" b="1" dirty="0">
              <a:solidFill>
                <a:schemeClr val="bg1"/>
              </a:solidFill>
              <a:latin typeface="Amasis MT Pro Medium" panose="02040604050005020304" pitchFamily="18" charset="0"/>
              <a:ea typeface="+mj-ea"/>
            </a:endParaRPr>
          </a:p>
        </p:txBody>
      </p:sp>
      <p:sp>
        <p:nvSpPr>
          <p:cNvPr id="8" name="부제목 7"/>
          <p:cNvSpPr>
            <a:spLocks noGrp="1"/>
          </p:cNvSpPr>
          <p:nvPr>
            <p:ph type="subTitle" idx="1"/>
          </p:nvPr>
        </p:nvSpPr>
        <p:spPr>
          <a:xfrm>
            <a:off x="7039663" y="4739665"/>
            <a:ext cx="4841824" cy="396044"/>
          </a:xfrm>
          <a:noFill/>
          <a:ln>
            <a:noFill/>
          </a:ln>
        </p:spPr>
        <p:txBody>
          <a:bodyPr/>
          <a:lstStyle/>
          <a:p>
            <a:pPr algn="l"/>
            <a:r>
              <a:rPr lang="en-US" altLang="ko-KR" sz="18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https://github.com/madisonc27/Team-Dragonfly</a:t>
            </a:r>
            <a:endParaRPr lang="en-US" altLang="ko-KR" sz="1800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7CC71F4C-AA8D-6BA2-3BCF-25F8D76E4218}"/>
              </a:ext>
            </a:extLst>
          </p:cNvPr>
          <p:cNvSpPr/>
          <p:nvPr/>
        </p:nvSpPr>
        <p:spPr>
          <a:xfrm>
            <a:off x="7789097" y="5480319"/>
            <a:ext cx="4077793" cy="988575"/>
          </a:xfrm>
          <a:prstGeom prst="roundRect">
            <a:avLst/>
          </a:prstGeom>
          <a:solidFill>
            <a:srgbClr val="BA8E67">
              <a:alpha val="80000"/>
            </a:srgbClr>
          </a:solidFill>
          <a:ln>
            <a:solidFill>
              <a:srgbClr val="E6E6E6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8558F16-51A8-6497-B8CE-D0F4C87A53BC}"/>
              </a:ext>
            </a:extLst>
          </p:cNvPr>
          <p:cNvSpPr txBox="1"/>
          <p:nvPr/>
        </p:nvSpPr>
        <p:spPr>
          <a:xfrm>
            <a:off x="8423102" y="5630167"/>
            <a:ext cx="34704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May 2022  The </a:t>
            </a:r>
            <a:r>
              <a:rPr lang="en-US" b="1" dirty="0" err="1">
                <a:solidFill>
                  <a:schemeClr val="bg1"/>
                </a:solidFill>
              </a:rPr>
              <a:t>Erdos</a:t>
            </a:r>
            <a:r>
              <a:rPr lang="en-US" b="1" dirty="0">
                <a:solidFill>
                  <a:schemeClr val="bg1"/>
                </a:solidFill>
              </a:rPr>
              <a:t> Institute</a:t>
            </a:r>
          </a:p>
          <a:p>
            <a:pPr algn="ctr"/>
            <a:r>
              <a:rPr lang="en-US" b="1" dirty="0">
                <a:solidFill>
                  <a:schemeClr val="bg1"/>
                </a:solidFill>
              </a:rPr>
              <a:t>Data Science Bootcamp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8864C92D-483E-55E4-D047-6A1C2B845E2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679" t="17024" r="67721" b="73102"/>
          <a:stretch/>
        </p:blipFill>
        <p:spPr>
          <a:xfrm>
            <a:off x="7970820" y="5738936"/>
            <a:ext cx="566283" cy="561585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34EE15FB-82D9-222E-38DD-FB7B61DB1B94}"/>
              </a:ext>
            </a:extLst>
          </p:cNvPr>
          <p:cNvSpPr txBox="1"/>
          <p:nvPr/>
        </p:nvSpPr>
        <p:spPr>
          <a:xfrm>
            <a:off x="6893048" y="3369416"/>
            <a:ext cx="497384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Team Members: Cassidy Madison, Ethan Semrad, Ching-Lung Hsu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C6A40-6CD5-48FA-A4FD-832F3BF8A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DA8044-ABE5-B2AF-D663-96A1A5FCD6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582" y="1917626"/>
            <a:ext cx="5142374" cy="4831201"/>
          </a:xfrm>
        </p:spPr>
        <p:txBody>
          <a:bodyPr>
            <a:normAutofit fontScale="92500" lnSpcReduction="20000"/>
          </a:bodyPr>
          <a:lstStyle/>
          <a:p>
            <a:pPr marL="457200" indent="-457200" latinLnBrk="0">
              <a:buFont typeface="Arial" panose="020B0604020202020204" pitchFamily="34" charset="0"/>
              <a:buChar char="•"/>
            </a:pPr>
            <a:r>
              <a:rPr lang="en-US" sz="2800" dirty="0"/>
              <a:t>Applied multiple linear, lasso, and ridge regression </a:t>
            </a:r>
          </a:p>
          <a:p>
            <a:pPr marL="457200" indent="-457200" latinLnBrk="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 latinLnBrk="0">
              <a:buFont typeface="Arial" panose="020B0604020202020204" pitchFamily="34" charset="0"/>
              <a:buChar char="•"/>
            </a:pPr>
            <a:r>
              <a:rPr lang="en-US" altLang="en-US" sz="2800" dirty="0"/>
              <a:t>Used mean rating as baseline prediction</a:t>
            </a:r>
          </a:p>
          <a:p>
            <a:pPr marL="457200" indent="-457200" latinLnBrk="0">
              <a:buFont typeface="Arial" panose="020B0604020202020204" pitchFamily="34" charset="0"/>
              <a:buChar char="•"/>
            </a:pPr>
            <a:endParaRPr lang="en-US" altLang="en-US" sz="2800" dirty="0"/>
          </a:p>
          <a:p>
            <a:pPr marL="457200" indent="-457200" latinLnBrk="0">
              <a:buFont typeface="Arial" panose="020B0604020202020204" pitchFamily="34" charset="0"/>
              <a:buChar char="•"/>
            </a:pPr>
            <a:r>
              <a:rPr lang="en-US" altLang="en-US" sz="2800" dirty="0"/>
              <a:t>Added interaction terms to multiple linear regression</a:t>
            </a:r>
          </a:p>
          <a:p>
            <a:pPr marL="457200" indent="-457200" latinLnBrk="0">
              <a:buFont typeface="Arial" panose="020B0604020202020204" pitchFamily="34" charset="0"/>
              <a:buChar char="•"/>
            </a:pPr>
            <a:endParaRPr lang="en-US" altLang="en-US" sz="2800" dirty="0"/>
          </a:p>
          <a:p>
            <a:pPr marL="457200" indent="-457200" latinLnBrk="0">
              <a:buFont typeface="Arial" panose="020B0604020202020204" pitchFamily="34" charset="0"/>
              <a:buChar char="•"/>
            </a:pPr>
            <a:r>
              <a:rPr lang="en-US" altLang="en-US" sz="2800" dirty="0"/>
              <a:t>Evaluated using mean squared error (MSE) and mean absolute error (MAE)</a:t>
            </a:r>
          </a:p>
        </p:txBody>
      </p:sp>
      <p:pic>
        <p:nvPicPr>
          <p:cNvPr id="4" name="Picture 3" descr="Text&#10;&#10;Description automatically generated with medium confidence">
            <a:extLst>
              <a:ext uri="{FF2B5EF4-FFF2-40B4-BE49-F238E27FC236}">
                <a16:creationId xmlns:a16="http://schemas.microsoft.com/office/drawing/2014/main" id="{34F5BB5E-E16D-7428-0821-DFC93C85184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4"/>
          <a:stretch/>
        </p:blipFill>
        <p:spPr>
          <a:xfrm>
            <a:off x="5951190" y="2637706"/>
            <a:ext cx="5428188" cy="276858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484902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9FBAE218-6DE2-6EF0-A941-AC5EF3165E2F}"/>
              </a:ext>
            </a:extLst>
          </p:cNvPr>
          <p:cNvSpPr txBox="1">
            <a:spLocks/>
          </p:cNvSpPr>
          <p:nvPr/>
        </p:nvSpPr>
        <p:spPr>
          <a:xfrm>
            <a:off x="3682938" y="2745718"/>
            <a:ext cx="4824536" cy="1368152"/>
          </a:xfrm>
          <a:prstGeom prst="rect">
            <a:avLst/>
          </a:prstGeom>
        </p:spPr>
        <p:txBody>
          <a:bodyPr vert="horz" lIns="99569" tIns="49785" rIns="99569" bIns="49785" rtlCol="0" anchor="ctr">
            <a:normAutofit fontScale="97500"/>
          </a:bodyPr>
          <a:lstStyle>
            <a:lvl1pPr algn="l" defTabSz="99569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rgbClr val="35312B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pPr algn="ctr"/>
            <a:r>
              <a:rPr lang="en-US" altLang="ko-KR" sz="6000" dirty="0"/>
              <a:t>Conclusion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33738803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7BC29-3439-2C64-A29D-AA292D472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Key Takeaways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8DE87E-3488-48B7-E1FD-C08FDEF373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574" y="1940011"/>
            <a:ext cx="8077880" cy="4320481"/>
          </a:xfrm>
        </p:spPr>
        <p:txBody>
          <a:bodyPr>
            <a:normAutofit/>
          </a:bodyPr>
          <a:lstStyle/>
          <a:p>
            <a:pPr marL="457200" indent="-457200" latinLnBrk="0">
              <a:buFont typeface="Arial" panose="020B0604020202020204" pitchFamily="34" charset="0"/>
              <a:buChar char="•"/>
            </a:pPr>
            <a:r>
              <a:rPr lang="en-US" sz="2400" dirty="0"/>
              <a:t>Strong positive correlation – features to seek out                Africa/Arabia, espresso, estate, light and medium-light roast</a:t>
            </a:r>
          </a:p>
          <a:p>
            <a:pPr marL="0" indent="0" latinLnBrk="0"/>
            <a:endParaRPr lang="en-US" sz="2400" dirty="0"/>
          </a:p>
          <a:p>
            <a:pPr marL="457200" indent="-457200" latinLnBrk="0">
              <a:buFont typeface="Arial" panose="020B0604020202020204" pitchFamily="34" charset="0"/>
              <a:buChar char="•"/>
            </a:pPr>
            <a:r>
              <a:rPr lang="en-US" altLang="en-US" sz="2400" dirty="0"/>
              <a:t>Negative correlation – features to avoid                            pod/capsule, medium-dark, dark, and very dark roast</a:t>
            </a:r>
          </a:p>
          <a:p>
            <a:pPr marL="0" indent="0" latinLnBrk="0"/>
            <a:endParaRPr lang="en-US" altLang="en-US" sz="2400" dirty="0"/>
          </a:p>
          <a:p>
            <a:pPr marL="457200" indent="-457200" latinLnBrk="0">
              <a:buFont typeface="Arial" panose="020B0604020202020204" pitchFamily="34" charset="0"/>
              <a:buChar char="•"/>
            </a:pPr>
            <a:r>
              <a:rPr lang="en-US" altLang="en-US" sz="2400" dirty="0"/>
              <a:t>No correlation – features that have little impact                  Regions: Asia/Pacific, South America                                      Organic, fair trade, decaffeinated, blend, medium roast</a:t>
            </a:r>
          </a:p>
          <a:p>
            <a:pPr marL="457200" indent="-457200" latinLnBrk="0">
              <a:buFont typeface="Arial" panose="020B0604020202020204" pitchFamily="34" charset="0"/>
              <a:buChar char="•"/>
            </a:pPr>
            <a:endParaRPr lang="en-US" altLang="en-US" sz="2400" dirty="0"/>
          </a:p>
          <a:p>
            <a:pPr marL="457200" indent="-457200" latinLnBrk="0">
              <a:buFont typeface="Arial" panose="020B0604020202020204" pitchFamily="34" charset="0"/>
              <a:buChar char="•"/>
            </a:pPr>
            <a:endParaRPr lang="en-US" altLang="en-US" sz="2400" dirty="0"/>
          </a:p>
          <a:p>
            <a:pPr marL="457200" indent="-457200" latinLnBrk="0">
              <a:buFont typeface="Arial" panose="020B0604020202020204" pitchFamily="34" charset="0"/>
              <a:buChar char="•"/>
            </a:pPr>
            <a:endParaRPr lang="en-US" altLang="en-US" sz="2400" dirty="0"/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709C0F9D-2AA4-8E3C-F5C3-FE8CF824B1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7534" y="1557586"/>
            <a:ext cx="2161052" cy="5085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2859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4CF54A-2DD5-7FCC-741D-ADA182FA05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Directions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8676E66-898A-B9E9-2E4B-8317BBAEC8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2162" y="2565699"/>
            <a:ext cx="9223563" cy="3096344"/>
          </a:xfrm>
        </p:spPr>
        <p:txBody>
          <a:bodyPr>
            <a:normAutofit/>
          </a:bodyPr>
          <a:lstStyle/>
          <a:p>
            <a:pPr marL="457200" indent="-457200" latinLnBrk="0">
              <a:buFont typeface="Arial" panose="020B0604020202020204" pitchFamily="34" charset="0"/>
              <a:buChar char="•"/>
            </a:pPr>
            <a:r>
              <a:rPr lang="en-US" sz="2800" dirty="0"/>
              <a:t>Incorporate price data as a predictor</a:t>
            </a:r>
          </a:p>
          <a:p>
            <a:pPr marL="457200" indent="-457200" latinLnBrk="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 latinLnBrk="0">
              <a:buFont typeface="Arial" panose="020B0604020202020204" pitchFamily="34" charset="0"/>
              <a:buChar char="•"/>
            </a:pPr>
            <a:r>
              <a:rPr lang="en-US" sz="2800" dirty="0"/>
              <a:t>Utilize natural language processing to extract key words from the professional flavor descriptors</a:t>
            </a:r>
            <a:endParaRPr lang="en-US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3994768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/>
          </p:nvPr>
        </p:nvSpPr>
        <p:spPr>
          <a:xfrm>
            <a:off x="1486694" y="2205658"/>
            <a:ext cx="4464495" cy="909816"/>
          </a:xfrm>
        </p:spPr>
        <p:txBody>
          <a:bodyPr/>
          <a:lstStyle/>
          <a:p>
            <a:r>
              <a:rPr lang="en-US" altLang="ko-KR" b="1" dirty="0">
                <a:solidFill>
                  <a:srgbClr val="FCD5B5"/>
                </a:solidFill>
              </a:rPr>
              <a:t>THANK  YOU</a:t>
            </a:r>
            <a:endParaRPr lang="ko-KR" altLang="en-US" b="1" dirty="0">
              <a:solidFill>
                <a:srgbClr val="FCD5B5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Box 43"/>
          <p:cNvSpPr txBox="1"/>
          <p:nvPr/>
        </p:nvSpPr>
        <p:spPr>
          <a:xfrm>
            <a:off x="4943078" y="552064"/>
            <a:ext cx="37444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0"/>
            <a:r>
              <a:rPr lang="en-US" altLang="ko-KR" sz="5400" b="1" dirty="0">
                <a:solidFill>
                  <a:srgbClr val="35312B"/>
                </a:solidFill>
                <a:latin typeface="+mj-lt"/>
                <a:ea typeface="맑은 고딕" pitchFamily="50" charset="-127"/>
                <a:cs typeface="+mj-cs"/>
              </a:rPr>
              <a:t>Introduction</a:t>
            </a:r>
            <a:endParaRPr lang="ko-KR" altLang="en-US" sz="5400" b="1" dirty="0">
              <a:solidFill>
                <a:srgbClr val="35312B"/>
              </a:solidFill>
              <a:latin typeface="+mj-lt"/>
              <a:ea typeface="맑은 고딕" pitchFamily="50" charset="-127"/>
              <a:cs typeface="+mj-cs"/>
            </a:endParaRPr>
          </a:p>
        </p:txBody>
      </p:sp>
      <p:sp>
        <p:nvSpPr>
          <p:cNvPr id="22" name="Text Box 5"/>
          <p:cNvSpPr txBox="1">
            <a:spLocks noChangeArrowheads="1"/>
          </p:cNvSpPr>
          <p:nvPr/>
        </p:nvSpPr>
        <p:spPr bwMode="auto">
          <a:xfrm>
            <a:off x="3646934" y="2078867"/>
            <a:ext cx="7632848" cy="1046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 latinLnBrk="0">
              <a:buFont typeface="Arial" panose="020B0604020202020204" pitchFamily="34" charset="0"/>
              <a:buChar char="•"/>
              <a:defRPr/>
            </a:pPr>
            <a:r>
              <a:rPr lang="en-US" sz="2200" b="1" dirty="0">
                <a:solidFill>
                  <a:srgbClr val="7C3B06"/>
                </a:solidFill>
                <a:latin typeface="+mj-lt"/>
              </a:rPr>
              <a:t>Rationale: 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Coffee is one of the world’s most popular beverages. An estimated 75% of the US adult population reported drinking coffee. (</a:t>
            </a:r>
            <a:r>
              <a:rPr lang="en-US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Loftfield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, </a:t>
            </a:r>
            <a:r>
              <a:rPr lang="en-US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Erikka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, et al., 2016)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5E865BE-B091-4EDC-4482-26380C2E47E2}"/>
              </a:ext>
            </a:extLst>
          </p:cNvPr>
          <p:cNvSpPr txBox="1"/>
          <p:nvPr/>
        </p:nvSpPr>
        <p:spPr>
          <a:xfrm>
            <a:off x="3646934" y="3249909"/>
            <a:ext cx="777686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latinLnBrk="0"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rgbClr val="7C3B06"/>
                </a:solidFill>
                <a:latin typeface="+mj-lt"/>
              </a:rPr>
              <a:t>Target Audience: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Coffee importers and distributors.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E33AAD-6F0A-E57A-003B-7589A4550FE7}"/>
              </a:ext>
            </a:extLst>
          </p:cNvPr>
          <p:cNvSpPr txBox="1"/>
          <p:nvPr/>
        </p:nvSpPr>
        <p:spPr>
          <a:xfrm>
            <a:off x="3646934" y="4869954"/>
            <a:ext cx="7985646" cy="10464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latinLnBrk="0"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rgbClr val="7C3B06"/>
                </a:solidFill>
                <a:latin typeface="+mj-lt"/>
              </a:rPr>
              <a:t>Our approaches: 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We approach this question in two different trials.</a:t>
            </a:r>
          </a:p>
          <a:p>
            <a:pPr marL="955045" lvl="1" indent="-457200" latinLnBrk="0">
              <a:buFont typeface="+mj-lt"/>
              <a:buAutoNum type="arabicPeriod"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Classify the country of origin/altitude/bean processing method.</a:t>
            </a:r>
          </a:p>
          <a:p>
            <a:pPr marL="955045" lvl="1" indent="-457200" latinLnBrk="0">
              <a:buFont typeface="+mj-lt"/>
              <a:buAutoNum type="arabicPeriod"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Predict the overall rating based on other features.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C391054-6952-268F-B67E-E53018B4C60F}"/>
              </a:ext>
            </a:extLst>
          </p:cNvPr>
          <p:cNvSpPr txBox="1"/>
          <p:nvPr/>
        </p:nvSpPr>
        <p:spPr>
          <a:xfrm>
            <a:off x="3665805" y="3883578"/>
            <a:ext cx="777686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latinLnBrk="0"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rgbClr val="7C3B06"/>
                </a:solidFill>
                <a:latin typeface="+mj-lt"/>
              </a:rPr>
              <a:t>Main Question: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Can we find a correlation between coffee taste rating and other features?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F65AF3-06C4-30A2-9107-BBEFDF13A3B3}"/>
              </a:ext>
            </a:extLst>
          </p:cNvPr>
          <p:cNvSpPr txBox="1"/>
          <p:nvPr/>
        </p:nvSpPr>
        <p:spPr>
          <a:xfrm>
            <a:off x="7679382" y="6454130"/>
            <a:ext cx="44113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https://www.ncbi.nlm.nih.gov/pmc/articles/PMC4997286/</a:t>
            </a:r>
          </a:p>
          <a:p>
            <a:endParaRPr lang="en-US" sz="14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006974" y="2745718"/>
            <a:ext cx="4176464" cy="1368152"/>
          </a:xfrm>
        </p:spPr>
        <p:txBody>
          <a:bodyPr>
            <a:normAutofit fontScale="90000"/>
          </a:bodyPr>
          <a:lstStyle/>
          <a:p>
            <a:r>
              <a:rPr lang="en-US" altLang="ko-KR" sz="6000" dirty="0"/>
              <a:t>The First Trial</a:t>
            </a:r>
            <a:endParaRPr lang="ko-KR" altLang="en-US" sz="6000" dirty="0"/>
          </a:p>
        </p:txBody>
      </p:sp>
    </p:spTree>
    <p:extLst>
      <p:ext uri="{BB962C8B-B14F-4D97-AF65-F5344CB8AC3E}">
        <p14:creationId xmlns:p14="http://schemas.microsoft.com/office/powerpoint/2010/main" val="5902975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C6A40-6CD5-48FA-A4FD-832F3BF8A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EDA</a:t>
            </a:r>
          </a:p>
        </p:txBody>
      </p:sp>
      <p:pic>
        <p:nvPicPr>
          <p:cNvPr id="5" name="Content Placeholder 4" descr="Chart, scatter chart&#10;&#10;Description automatically generated">
            <a:extLst>
              <a:ext uri="{FF2B5EF4-FFF2-40B4-BE49-F238E27FC236}">
                <a16:creationId xmlns:a16="http://schemas.microsoft.com/office/drawing/2014/main" id="{5C080558-BF9F-CC42-BC6E-C636FEBFD0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7134" y="1708390"/>
            <a:ext cx="6298539" cy="4824413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C24F6DE-EE3C-33FD-2F84-7B62AB9DE9FE}"/>
              </a:ext>
            </a:extLst>
          </p:cNvPr>
          <p:cNvSpPr txBox="1"/>
          <p:nvPr/>
        </p:nvSpPr>
        <p:spPr>
          <a:xfrm>
            <a:off x="478582" y="2277666"/>
            <a:ext cx="468052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latinLnBrk="0">
              <a:buFont typeface="Arial" panose="020B0604020202020204" pitchFamily="34" charset="0"/>
              <a:buChar char="•"/>
            </a:pPr>
            <a:r>
              <a:rPr lang="en-US" altLang="en-US" sz="22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맑은 고딕" pitchFamily="50" charset="-127"/>
              </a:rPr>
              <a:t>Selected predictors:                      Aroma, Flavor, Aftertaste, Acidity, Body, Balance, and Uniformity</a:t>
            </a:r>
          </a:p>
          <a:p>
            <a:pPr marL="342900" indent="-342900" latinLnBrk="0">
              <a:buFont typeface="Arial" panose="020B0604020202020204" pitchFamily="34" charset="0"/>
              <a:buChar char="•"/>
            </a:pPr>
            <a:endParaRPr lang="en-US" altLang="en-US" sz="2200" i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맑은 고딕" pitchFamily="50" charset="-127"/>
            </a:endParaRPr>
          </a:p>
          <a:p>
            <a:pPr marL="342900" indent="-342900" latinLnBrk="0">
              <a:buFont typeface="Arial" panose="020B0604020202020204" pitchFamily="34" charset="0"/>
              <a:buChar char="•"/>
            </a:pPr>
            <a:r>
              <a:rPr lang="en-US" altLang="en-US" sz="22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맑은 고딕" pitchFamily="50" charset="-127"/>
              </a:rPr>
              <a:t>Selected feature of interest:     Country of origin</a:t>
            </a:r>
          </a:p>
          <a:p>
            <a:pPr latinLnBrk="0"/>
            <a:endParaRPr lang="en-US" altLang="en-US" sz="2200" i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맑은 고딕" pitchFamily="50" charset="-127"/>
            </a:endParaRPr>
          </a:p>
          <a:p>
            <a:pPr marL="342900" indent="-342900" latinLnBrk="0">
              <a:buFont typeface="Arial" panose="020B0604020202020204" pitchFamily="34" charset="0"/>
              <a:buChar char="•"/>
            </a:pPr>
            <a:r>
              <a:rPr lang="en-US" altLang="en-US" sz="22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맑은 고딕" pitchFamily="50" charset="-127"/>
              </a:rPr>
              <a:t>Although certain countries appear to have slight separation, most have a high degree of overlap</a:t>
            </a:r>
          </a:p>
        </p:txBody>
      </p:sp>
    </p:spTree>
    <p:extLst>
      <p:ext uri="{BB962C8B-B14F-4D97-AF65-F5344CB8AC3E}">
        <p14:creationId xmlns:p14="http://schemas.microsoft.com/office/powerpoint/2010/main" val="10830371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51EFFB-4202-AA86-26B9-61FB94F8FF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Training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C3C469-B8B6-780A-0016-F78B018712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582" y="1773611"/>
            <a:ext cx="5544616" cy="4824535"/>
          </a:xfrm>
        </p:spPr>
        <p:txBody>
          <a:bodyPr>
            <a:normAutofit/>
          </a:bodyPr>
          <a:lstStyle/>
          <a:p>
            <a:pPr latinLnBrk="0">
              <a:buFont typeface="Arial" panose="020B0604020202020204" pitchFamily="34" charset="0"/>
              <a:buChar char="•"/>
            </a:pPr>
            <a:r>
              <a:rPr lang="en-US" sz="2400" dirty="0"/>
              <a:t>Applied several supervised learning models to the clean data including</a:t>
            </a:r>
          </a:p>
          <a:p>
            <a:pPr marL="0" indent="0" latinLnBrk="0"/>
            <a:r>
              <a:rPr lang="en-US" sz="2400" dirty="0"/>
              <a:t>      1.  K-nearest neighbors</a:t>
            </a:r>
          </a:p>
          <a:p>
            <a:pPr marL="0" indent="0" latinLnBrk="0"/>
            <a:r>
              <a:rPr lang="en-US" sz="2400" dirty="0"/>
              <a:t>      2.  Decision Tree</a:t>
            </a:r>
          </a:p>
          <a:p>
            <a:pPr marL="0" indent="0" latinLnBrk="0"/>
            <a:r>
              <a:rPr lang="en-US" sz="2400" dirty="0"/>
              <a:t>      3.  Random Forest</a:t>
            </a:r>
          </a:p>
          <a:p>
            <a:pPr marL="0" indent="0" latinLnBrk="0"/>
            <a:r>
              <a:rPr lang="en-US" sz="2400" dirty="0"/>
              <a:t>      4.  AdaBoost</a:t>
            </a:r>
          </a:p>
          <a:p>
            <a:pPr marL="0" indent="0" latinLnBrk="0"/>
            <a:r>
              <a:rPr lang="en-US" sz="2400" dirty="0"/>
              <a:t>      5.  Support Vector Machine</a:t>
            </a:r>
          </a:p>
          <a:p>
            <a:pPr latinLnBrk="0">
              <a:buFont typeface="Arial" panose="020B0604020202020204" pitchFamily="34" charset="0"/>
              <a:buChar char="•"/>
            </a:pPr>
            <a:r>
              <a:rPr lang="en-US" sz="2400" dirty="0"/>
              <a:t>Used accuracy </a:t>
            </a:r>
            <a:r>
              <a:rPr lang="en-US" altLang="en-US" sz="2400" dirty="0"/>
              <a:t>as a base metric to compare the models</a:t>
            </a:r>
          </a:p>
          <a:p>
            <a:pPr latinLnBrk="0">
              <a:buFont typeface="Arial" panose="020B0604020202020204" pitchFamily="34" charset="0"/>
              <a:buChar char="•"/>
            </a:pPr>
            <a:r>
              <a:rPr lang="en-US" altLang="en-US" sz="2400" dirty="0"/>
              <a:t>Accuracy was around 30 – 35% for each model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14A278-3A66-3B03-8F00-2847919DB95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031" t="24590" r="26924" b="26014"/>
          <a:stretch/>
        </p:blipFill>
        <p:spPr>
          <a:xfrm>
            <a:off x="6263797" y="2197832"/>
            <a:ext cx="5448034" cy="431950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4A19C3E-EBAB-1038-0628-7D44C4169A94}"/>
              </a:ext>
            </a:extLst>
          </p:cNvPr>
          <p:cNvSpPr txBox="1"/>
          <p:nvPr/>
        </p:nvSpPr>
        <p:spPr>
          <a:xfrm>
            <a:off x="7391350" y="1629594"/>
            <a:ext cx="34563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Confusion</a:t>
            </a:r>
            <a:r>
              <a:rPr lang="en-US" dirty="0"/>
              <a:t> </a:t>
            </a:r>
            <a:r>
              <a:rPr lang="en-US" sz="2400" b="1" dirty="0"/>
              <a:t>Matrix for SVM </a:t>
            </a:r>
          </a:p>
        </p:txBody>
      </p:sp>
    </p:spTree>
    <p:extLst>
      <p:ext uri="{BB962C8B-B14F-4D97-AF65-F5344CB8AC3E}">
        <p14:creationId xmlns:p14="http://schemas.microsoft.com/office/powerpoint/2010/main" val="10566175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F6C589-4559-7BC0-9186-594CA127F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ADD2BE-B8CB-6D69-2773-E085021E86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7183" y="1695786"/>
            <a:ext cx="11336046" cy="4824535"/>
          </a:xfrm>
        </p:spPr>
        <p:txBody>
          <a:bodyPr>
            <a:normAutofit fontScale="92500" lnSpcReduction="10000"/>
          </a:bodyPr>
          <a:lstStyle/>
          <a:p>
            <a:pPr marL="0" indent="0" latinLnBrk="0"/>
            <a:r>
              <a:rPr lang="en-US" sz="2800" dirty="0"/>
              <a:t>Several factors could contribute to the low accuracy:</a:t>
            </a:r>
          </a:p>
          <a:p>
            <a:pPr marL="0" indent="0" latinLnBrk="0"/>
            <a:endParaRPr lang="en-US" sz="2800" dirty="0"/>
          </a:p>
          <a:p>
            <a:pPr latinLnBrk="0">
              <a:buFont typeface="Arial" panose="020B0604020202020204" pitchFamily="34" charset="0"/>
              <a:buChar char="•"/>
            </a:pPr>
            <a:r>
              <a:rPr lang="en-US" sz="2800" dirty="0"/>
              <a:t>High correlation between the predictor variables</a:t>
            </a:r>
          </a:p>
          <a:p>
            <a:pPr latinLnBrk="0">
              <a:buFont typeface="Arial" panose="020B0604020202020204" pitchFamily="34" charset="0"/>
              <a:buChar char="•"/>
            </a:pPr>
            <a:endParaRPr lang="en-US" sz="2800" dirty="0"/>
          </a:p>
          <a:p>
            <a:pPr latinLnBrk="0">
              <a:buFont typeface="Arial" panose="020B0604020202020204" pitchFamily="34" charset="0"/>
              <a:buChar char="•"/>
            </a:pPr>
            <a:r>
              <a:rPr lang="en-US" altLang="en-US" sz="2800" dirty="0"/>
              <a:t>High degree of overlap between countries</a:t>
            </a:r>
            <a:endParaRPr lang="en-US" sz="2800" dirty="0"/>
          </a:p>
          <a:p>
            <a:pPr latinLnBrk="0">
              <a:buFont typeface="Arial" panose="020B0604020202020204" pitchFamily="34" charset="0"/>
              <a:buChar char="•"/>
            </a:pPr>
            <a:endParaRPr lang="en-US" sz="2800" dirty="0"/>
          </a:p>
          <a:p>
            <a:pPr latinLnBrk="0">
              <a:buFont typeface="Arial" panose="020B0604020202020204" pitchFamily="34" charset="0"/>
              <a:buChar char="•"/>
            </a:pPr>
            <a:r>
              <a:rPr lang="en-US" altLang="en-US" sz="2800" dirty="0"/>
              <a:t>Models tend to place predictions into categories with the largest number of samples</a:t>
            </a:r>
          </a:p>
          <a:p>
            <a:pPr latinLnBrk="0">
              <a:buFont typeface="Arial" panose="020B0604020202020204" pitchFamily="34" charset="0"/>
              <a:buChar char="•"/>
            </a:pPr>
            <a:endParaRPr lang="en-US" altLang="en-US" sz="2800" dirty="0"/>
          </a:p>
          <a:p>
            <a:pPr latinLnBrk="0">
              <a:buFont typeface="Arial" panose="020B0604020202020204" pitchFamily="34" charset="0"/>
              <a:buChar char="•"/>
            </a:pPr>
            <a:r>
              <a:rPr lang="en-US" altLang="en-US" sz="2800" dirty="0"/>
              <a:t>Coffee Quality Institute ratings are not able to distinguish between different countries in these models</a:t>
            </a:r>
          </a:p>
        </p:txBody>
      </p:sp>
    </p:spTree>
    <p:extLst>
      <p:ext uri="{BB962C8B-B14F-4D97-AF65-F5344CB8AC3E}">
        <p14:creationId xmlns:p14="http://schemas.microsoft.com/office/powerpoint/2010/main" val="33531809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9FBAE218-6DE2-6EF0-A941-AC5EF3165E2F}"/>
              </a:ext>
            </a:extLst>
          </p:cNvPr>
          <p:cNvSpPr txBox="1">
            <a:spLocks/>
          </p:cNvSpPr>
          <p:nvPr/>
        </p:nvSpPr>
        <p:spPr>
          <a:xfrm>
            <a:off x="3682938" y="2745718"/>
            <a:ext cx="4824536" cy="1368152"/>
          </a:xfrm>
          <a:prstGeom prst="rect">
            <a:avLst/>
          </a:prstGeom>
        </p:spPr>
        <p:txBody>
          <a:bodyPr vert="horz" lIns="99569" tIns="49785" rIns="99569" bIns="49785" rtlCol="0" anchor="ctr">
            <a:normAutofit fontScale="82500" lnSpcReduction="10000"/>
          </a:bodyPr>
          <a:lstStyle>
            <a:lvl1pPr algn="l" defTabSz="99569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rgbClr val="35312B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en-US" altLang="ko-KR" sz="6000" dirty="0"/>
              <a:t>The Second Trial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38051647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Exploratory Data Analysis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F6EC95-F450-8CC7-7CCB-FA4EB815F500}"/>
              </a:ext>
            </a:extLst>
          </p:cNvPr>
          <p:cNvSpPr txBox="1"/>
          <p:nvPr/>
        </p:nvSpPr>
        <p:spPr>
          <a:xfrm>
            <a:off x="712946" y="2421682"/>
            <a:ext cx="5164922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latinLnBrk="0">
              <a:buFont typeface="Arial" panose="020B0604020202020204" pitchFamily="34" charset="0"/>
              <a:buChar char="•"/>
            </a:pPr>
            <a:r>
              <a:rPr lang="en-US" sz="22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맑은 고딕" pitchFamily="50" charset="-127"/>
              </a:rPr>
              <a:t>Numerical features are highly correlated</a:t>
            </a:r>
          </a:p>
          <a:p>
            <a:pPr marL="342900" indent="-342900" latinLnBrk="0">
              <a:buFont typeface="Arial" panose="020B0604020202020204" pitchFamily="34" charset="0"/>
              <a:buChar char="•"/>
            </a:pPr>
            <a:endParaRPr lang="en-US" altLang="en-US" sz="2200" i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맑은 고딕" pitchFamily="50" charset="-127"/>
            </a:endParaRPr>
          </a:p>
          <a:p>
            <a:pPr marL="342900" indent="-342900" latinLnBrk="0">
              <a:buFont typeface="Arial" panose="020B0604020202020204" pitchFamily="34" charset="0"/>
              <a:buChar char="•"/>
            </a:pPr>
            <a:r>
              <a:rPr lang="en-US" sz="22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맑은 고딕" pitchFamily="50" charset="-127"/>
              </a:rPr>
              <a:t>Chose only categorical predictors</a:t>
            </a:r>
            <a:endParaRPr lang="en-US" altLang="en-US" sz="2200" i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맑은 고딕" pitchFamily="50" charset="-127"/>
            </a:endParaRPr>
          </a:p>
          <a:p>
            <a:pPr latinLnBrk="0"/>
            <a:endParaRPr lang="en-US" altLang="en-US" sz="2200" i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맑은 고딕" pitchFamily="50" charset="-127"/>
            </a:endParaRPr>
          </a:p>
          <a:p>
            <a:pPr marL="342900" indent="-342900" latinLnBrk="0">
              <a:buFont typeface="Arial" panose="020B0604020202020204" pitchFamily="34" charset="0"/>
              <a:buChar char="•"/>
            </a:pPr>
            <a:r>
              <a:rPr lang="en-US" altLang="en-US" sz="22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맑은 고딕" pitchFamily="50" charset="-127"/>
              </a:rPr>
              <a:t>Selected predictors:                           Region, Roast, Espresso, Organic, Blend, Fair Trade, Decaffeinated, Pod/Capsule, Estate</a:t>
            </a:r>
          </a:p>
          <a:p>
            <a:pPr marL="342900" indent="-342900" latinLnBrk="0">
              <a:buFont typeface="Arial" panose="020B0604020202020204" pitchFamily="34" charset="0"/>
              <a:buChar char="•"/>
            </a:pPr>
            <a:endParaRPr lang="en-US" altLang="en-US" sz="2200" i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맑은 고딕" pitchFamily="50" charset="-127"/>
            </a:endParaRPr>
          </a:p>
          <a:p>
            <a:pPr marL="342900" indent="-342900" latinLnBrk="0">
              <a:buFont typeface="Arial" panose="020B0604020202020204" pitchFamily="34" charset="0"/>
              <a:buChar char="•"/>
            </a:pPr>
            <a:r>
              <a:rPr lang="en-US" altLang="en-US" sz="22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맑은 고딕" pitchFamily="50" charset="-127"/>
              </a:rPr>
              <a:t>Selected feature of interest:             Rating</a:t>
            </a:r>
            <a:endParaRPr lang="en-US" sz="2200" i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맑은 고딕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AE08A86-A1EE-FBD0-BDF9-370A710960AB}"/>
              </a:ext>
            </a:extLst>
          </p:cNvPr>
          <p:cNvSpPr txBox="1"/>
          <p:nvPr/>
        </p:nvSpPr>
        <p:spPr>
          <a:xfrm>
            <a:off x="7175326" y="1629594"/>
            <a:ext cx="31131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Correlation across</a:t>
            </a:r>
          </a:p>
          <a:p>
            <a:pPr algn="ctr"/>
            <a:r>
              <a:rPr lang="en-US" sz="2400" b="1" dirty="0"/>
              <a:t> Numerical Features</a:t>
            </a:r>
          </a:p>
        </p:txBody>
      </p:sp>
      <p:pic>
        <p:nvPicPr>
          <p:cNvPr id="11" name="Picture 10" descr="Chart, bar chart&#10;&#10;Description automatically generated">
            <a:extLst>
              <a:ext uri="{FF2B5EF4-FFF2-40B4-BE49-F238E27FC236}">
                <a16:creationId xmlns:a16="http://schemas.microsoft.com/office/drawing/2014/main" id="{13F520A7-EA80-064F-F9F5-1E0A406A191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06" t="7296" r="9154" b="6271"/>
          <a:stretch/>
        </p:blipFill>
        <p:spPr>
          <a:xfrm>
            <a:off x="6210448" y="2511438"/>
            <a:ext cx="5837156" cy="4021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5640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Exploratory Data Analysis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CE962F-F381-A323-2C05-FD2E1BB976E7}"/>
              </a:ext>
            </a:extLst>
          </p:cNvPr>
          <p:cNvSpPr txBox="1"/>
          <p:nvPr/>
        </p:nvSpPr>
        <p:spPr>
          <a:xfrm>
            <a:off x="6959302" y="1492819"/>
            <a:ext cx="40569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Boxplots for Categorical Features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51675BE-8458-030F-7622-2266FE74C691}"/>
              </a:ext>
            </a:extLst>
          </p:cNvPr>
          <p:cNvSpPr txBox="1"/>
          <p:nvPr/>
        </p:nvSpPr>
        <p:spPr>
          <a:xfrm>
            <a:off x="1105156" y="1515919"/>
            <a:ext cx="49067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Histogram and Density Plot for Rating  </a:t>
            </a:r>
          </a:p>
        </p:txBody>
      </p:sp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98F506D9-4F8D-6A6E-468A-A6D1D913E13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337" y="2449282"/>
            <a:ext cx="5672869" cy="3781912"/>
          </a:xfrm>
          <a:prstGeom prst="rect">
            <a:avLst/>
          </a:prstGeom>
        </p:spPr>
      </p:pic>
      <p:pic>
        <p:nvPicPr>
          <p:cNvPr id="8" name="Picture 7" descr="Chart, box and whisker chart&#10;&#10;Description automatically generated">
            <a:extLst>
              <a:ext uri="{FF2B5EF4-FFF2-40B4-BE49-F238E27FC236}">
                <a16:creationId xmlns:a16="http://schemas.microsoft.com/office/drawing/2014/main" id="{F8109FAD-757E-F198-C6F9-54D8C7CBE92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74" t="30624" r="701" b="843"/>
          <a:stretch/>
        </p:blipFill>
        <p:spPr>
          <a:xfrm>
            <a:off x="6311230" y="1989634"/>
            <a:ext cx="5183850" cy="4701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4852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1">
      <a:majorFont>
        <a:latin typeface="Calibri"/>
        <a:ea typeface="맑은 고딕"/>
        <a:cs typeface=""/>
      </a:majorFont>
      <a:minorFont>
        <a:latin typeface="Calibri Light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13547</TotalTime>
  <Words>600</Words>
  <Application>Microsoft Office PowerPoint</Application>
  <PresentationFormat>Custom</PresentationFormat>
  <Paragraphs>88</Paragraphs>
  <Slides>14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Calibri</vt:lpstr>
      <vt:lpstr>굴림체</vt:lpstr>
      <vt:lpstr>Calibri Light</vt:lpstr>
      <vt:lpstr>Amasis MT Pro Medium</vt:lpstr>
      <vt:lpstr>Arial</vt:lpstr>
      <vt:lpstr>맑은 고딕</vt:lpstr>
      <vt:lpstr>Noto Sans</vt:lpstr>
      <vt:lpstr>Office 테마</vt:lpstr>
      <vt:lpstr>One-Hot Coffee</vt:lpstr>
      <vt:lpstr>PowerPoint Presentation</vt:lpstr>
      <vt:lpstr>The First Trial</vt:lpstr>
      <vt:lpstr>EDA</vt:lpstr>
      <vt:lpstr>Model Training</vt:lpstr>
      <vt:lpstr>Conclusion</vt:lpstr>
      <vt:lpstr>PowerPoint Presentation</vt:lpstr>
      <vt:lpstr>Exploratory Data Analysis</vt:lpstr>
      <vt:lpstr>Exploratory Data Analysis</vt:lpstr>
      <vt:lpstr>Model Evaluation</vt:lpstr>
      <vt:lpstr>PowerPoint Presentation</vt:lpstr>
      <vt:lpstr>Key Takeaways</vt:lpstr>
      <vt:lpstr>Future Directions</vt:lpstr>
      <vt:lpstr>THANK  YOU</vt:lpstr>
    </vt:vector>
  </TitlesOfParts>
  <Manager>Slide Members</Manager>
  <Company>YESFORM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Members</dc:title>
  <dc:subject>Powerpoint Templates , Diagram, Chart, Google slides, Keynote</dc:subject>
  <dc:creator>Slide Members by HS.SEO</dc:creator>
  <cp:keywords>SlideMembers, ppt, PPT Templates, Presentation, Diagram, Chart, Yesform, Google slides, Keynote, Free Slides</cp:keywords>
  <dc:description>The copyright of this document is at Slide Members. Unauthorized copying may result in legal sanctions.</dc:description>
  <cp:lastModifiedBy>Ching Lung Hsu</cp:lastModifiedBy>
  <cp:revision>29</cp:revision>
  <dcterms:created xsi:type="dcterms:W3CDTF">2010-02-01T08:03:16Z</dcterms:created>
  <dcterms:modified xsi:type="dcterms:W3CDTF">2022-06-04T00:56:16Z</dcterms:modified>
  <cp:category>www.slidemembers.com</cp:category>
</cp:coreProperties>
</file>